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0" r:id="rId3"/>
    <p:sldId id="258" r:id="rId4"/>
    <p:sldId id="261" r:id="rId5"/>
    <p:sldId id="264" r:id="rId6"/>
    <p:sldId id="262" r:id="rId7"/>
    <p:sldId id="256" r:id="rId8"/>
    <p:sldId id="265" r:id="rId9"/>
    <p:sldId id="257" r:id="rId10"/>
    <p:sldId id="259" r:id="rId11"/>
    <p:sldId id="26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27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Новотырышкинская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СОШ»</a:t>
            </a: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Районный конкурс</a:t>
            </a:r>
          </a:p>
          <a:p>
            <a:pPr algn="ctr">
              <a:buNone/>
            </a:pPr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600" i="1" dirty="0" err="1" smtClean="0">
                <a:latin typeface="Times New Roman" pitchFamily="18" charset="0"/>
                <a:cs typeface="Times New Roman" pitchFamily="18" charset="0"/>
              </a:rPr>
              <a:t>медиа</a:t>
            </a:r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 ресурсов к учебникам О.В. Афанасьевой ”</a:t>
            </a:r>
            <a:r>
              <a:rPr lang="en-US" sz="2600" i="1" dirty="0" smtClean="0">
                <a:latin typeface="Times New Roman" pitchFamily="18" charset="0"/>
                <a:cs typeface="Times New Roman" pitchFamily="18" charset="0"/>
              </a:rPr>
              <a:t>Rainbow English</a:t>
            </a:r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”, М.М. </a:t>
            </a:r>
            <a:r>
              <a:rPr lang="ru-RU" sz="2600" i="1" dirty="0" err="1" smtClean="0">
                <a:latin typeface="Times New Roman" pitchFamily="18" charset="0"/>
                <a:cs typeface="Times New Roman" pitchFamily="18" charset="0"/>
              </a:rPr>
              <a:t>Аверина</a:t>
            </a:r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2600" i="1" dirty="0" smtClean="0">
                <a:latin typeface="Times New Roman" pitchFamily="18" charset="0"/>
                <a:cs typeface="Times New Roman" pitchFamily="18" charset="0"/>
              </a:rPr>
              <a:t>Horizonte</a:t>
            </a:r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”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Рыбкина Татьяна Васильевна,</a:t>
            </a:r>
            <a:endParaRPr lang="en-US" sz="26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 учитель английского языка</a:t>
            </a:r>
          </a:p>
          <a:p>
            <a:pPr algn="ctr">
              <a:buNone/>
            </a:pPr>
            <a:r>
              <a:rPr lang="ru-RU" sz="2600" b="1" i="1" dirty="0" smtClean="0">
                <a:latin typeface="Times New Roman" pitchFamily="18" charset="0"/>
                <a:cs typeface="Times New Roman" pitchFamily="18" charset="0"/>
              </a:rPr>
              <a:t>Тренажёр для отработки использования неопределённых местоимений (</a:t>
            </a:r>
            <a:r>
              <a:rPr lang="en-US" sz="2600" b="1" i="1" dirty="0" smtClean="0">
                <a:latin typeface="Times New Roman" pitchFamily="18" charset="0"/>
                <a:cs typeface="Times New Roman" pitchFamily="18" charset="0"/>
              </a:rPr>
              <a:t>Unit 1, Step 1)</a:t>
            </a:r>
            <a:endParaRPr lang="ru-RU" sz="2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Реализация разработки – 2018 г.</a:t>
            </a:r>
          </a:p>
          <a:p>
            <a:pPr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Новотырышкинская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СОШ»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en-US" sz="3600" i="1" dirty="0" smtClean="0"/>
              <a:t> Indefinite Pronouns</a:t>
            </a:r>
            <a:r>
              <a:rPr lang="ru-RU" sz="3600" i="1" dirty="0" smtClean="0"/>
              <a:t> 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sz="3600" i="1" dirty="0" smtClean="0"/>
          </a:p>
          <a:p>
            <a:pPr algn="ctr">
              <a:buNone/>
            </a:pPr>
            <a:endParaRPr lang="ru-RU" sz="3600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2786058"/>
            <a:ext cx="778674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nything - anybody </a:t>
            </a:r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en-US" sz="40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something - somebody</a:t>
            </a:r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en-US" sz="40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nothing  - nobody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                              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Неодуш</a:t>
            </a:r>
            <a:r>
              <a:rPr lang="ru-RU" sz="2400" b="1" i="1" dirty="0" smtClean="0">
                <a:solidFill>
                  <a:srgbClr val="C00000"/>
                </a:solidFill>
              </a:rPr>
              <a:t>.                            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Одуш</a:t>
            </a:r>
            <a:r>
              <a:rPr lang="ru-RU" sz="2400" b="1" i="1" dirty="0" smtClean="0">
                <a:solidFill>
                  <a:srgbClr val="C00000"/>
                </a:solidFill>
              </a:rPr>
              <a:t>.</a:t>
            </a:r>
            <a:endParaRPr lang="en-US" dirty="0" smtClean="0"/>
          </a:p>
          <a:p>
            <a:pPr algn="ctr">
              <a:buNone/>
            </a:pPr>
            <a:r>
              <a:rPr lang="en-US" dirty="0" smtClean="0"/>
              <a:t>    Some          Something             Somebody</a:t>
            </a:r>
          </a:p>
          <a:p>
            <a:pPr>
              <a:buNone/>
            </a:pPr>
            <a:r>
              <a:rPr lang="en-US" dirty="0" smtClean="0"/>
              <a:t>           There is </a:t>
            </a:r>
            <a:r>
              <a:rPr lang="en-US" b="1" i="1" dirty="0" smtClean="0"/>
              <a:t>something</a:t>
            </a:r>
            <a:r>
              <a:rPr lang="en-US" dirty="0" smtClean="0"/>
              <a:t> on the chair.</a:t>
            </a:r>
          </a:p>
          <a:p>
            <a:pPr>
              <a:buNone/>
            </a:pPr>
            <a:r>
              <a:rPr lang="en-US" dirty="0" smtClean="0"/>
              <a:t>           There is </a:t>
            </a:r>
            <a:r>
              <a:rPr lang="en-US" b="1" i="1" dirty="0" smtClean="0"/>
              <a:t>somebody</a:t>
            </a:r>
            <a:r>
              <a:rPr lang="en-US" dirty="0" smtClean="0"/>
              <a:t> in the room.</a:t>
            </a:r>
          </a:p>
          <a:p>
            <a:pPr>
              <a:buNone/>
            </a:pPr>
            <a:r>
              <a:rPr lang="en-US" dirty="0" smtClean="0"/>
              <a:t>           There is </a:t>
            </a:r>
            <a:r>
              <a:rPr lang="en-US" b="1" i="1" dirty="0" smtClean="0"/>
              <a:t>something</a:t>
            </a:r>
            <a:r>
              <a:rPr lang="en-US" dirty="0" smtClean="0"/>
              <a:t> in the bag.</a:t>
            </a:r>
          </a:p>
          <a:p>
            <a:pPr>
              <a:buNone/>
            </a:pPr>
            <a:r>
              <a:rPr lang="en-US" dirty="0" smtClean="0"/>
              <a:t>           There is </a:t>
            </a:r>
            <a:r>
              <a:rPr lang="en-US" b="1" i="1" dirty="0" smtClean="0"/>
              <a:t>somebody</a:t>
            </a:r>
            <a:r>
              <a:rPr lang="en-US" dirty="0" smtClean="0"/>
              <a:t> in the garden.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643050"/>
            <a:ext cx="500066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+</a:t>
            </a:r>
            <a:endParaRPr lang="ru-RU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785918" y="428604"/>
            <a:ext cx="6072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Утвердительное предложение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2571736" y="2428868"/>
            <a:ext cx="500066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Вопросительное предложение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400" b="1" i="1" dirty="0" smtClean="0">
                <a:solidFill>
                  <a:srgbClr val="C00000"/>
                </a:solidFill>
              </a:rPr>
              <a:t>                                               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Неодуш</a:t>
            </a:r>
            <a:r>
              <a:rPr lang="ru-RU" sz="2400" b="1" i="1" dirty="0" smtClean="0">
                <a:solidFill>
                  <a:srgbClr val="C00000"/>
                </a:solidFill>
              </a:rPr>
              <a:t>.                         </a:t>
            </a:r>
            <a:r>
              <a:rPr lang="ru-RU" sz="2400" b="1" i="1" dirty="0" err="1" smtClean="0">
                <a:solidFill>
                  <a:srgbClr val="C00000"/>
                </a:solidFill>
              </a:rPr>
              <a:t>Одуш</a:t>
            </a:r>
            <a:r>
              <a:rPr lang="ru-RU" sz="2400" b="1" i="1" dirty="0" smtClean="0">
                <a:solidFill>
                  <a:srgbClr val="C00000"/>
                </a:solidFill>
              </a:rPr>
              <a:t>.</a:t>
            </a:r>
            <a:endParaRPr lang="en-US" sz="2400" dirty="0" smtClean="0"/>
          </a:p>
          <a:p>
            <a:pPr>
              <a:buNone/>
            </a:pPr>
            <a:r>
              <a:rPr lang="en-US" dirty="0" smtClean="0"/>
              <a:t>           Any              Anything               Anybody</a:t>
            </a:r>
          </a:p>
          <a:p>
            <a:pPr>
              <a:buNone/>
            </a:pPr>
            <a:r>
              <a:rPr lang="en-US" dirty="0" smtClean="0"/>
              <a:t>           Is there </a:t>
            </a:r>
            <a:r>
              <a:rPr lang="en-US" b="1" i="1" dirty="0" smtClean="0"/>
              <a:t>anything</a:t>
            </a:r>
            <a:r>
              <a:rPr lang="en-US" dirty="0" smtClean="0"/>
              <a:t> in the bag?</a:t>
            </a:r>
          </a:p>
          <a:p>
            <a:pPr>
              <a:buNone/>
            </a:pPr>
            <a:r>
              <a:rPr lang="en-US" dirty="0" smtClean="0"/>
              <a:t>           Is there </a:t>
            </a:r>
            <a:r>
              <a:rPr lang="en-US" b="1" i="1" dirty="0" smtClean="0"/>
              <a:t>anybody</a:t>
            </a:r>
            <a:r>
              <a:rPr lang="en-US" dirty="0" smtClean="0"/>
              <a:t> in the house?</a:t>
            </a:r>
          </a:p>
          <a:p>
            <a:pPr>
              <a:buNone/>
            </a:pPr>
            <a:r>
              <a:rPr lang="en-US" dirty="0" smtClean="0"/>
              <a:t>           Did you buy </a:t>
            </a:r>
            <a:r>
              <a:rPr lang="en-US" b="1" i="1" dirty="0" smtClean="0"/>
              <a:t>anything</a:t>
            </a:r>
            <a:r>
              <a:rPr lang="en-US" dirty="0" smtClean="0"/>
              <a:t> for dinner?</a:t>
            </a:r>
          </a:p>
          <a:p>
            <a:pPr>
              <a:buNone/>
            </a:pPr>
            <a:r>
              <a:rPr lang="en-US" dirty="0" smtClean="0"/>
              <a:t>           Did you meet </a:t>
            </a:r>
            <a:r>
              <a:rPr lang="en-US" b="1" i="1" dirty="0" smtClean="0"/>
              <a:t>anybody</a:t>
            </a:r>
            <a:r>
              <a:rPr lang="en-US" dirty="0" smtClean="0"/>
              <a:t> in the street?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2285992"/>
            <a:ext cx="571504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? </a:t>
            </a:r>
            <a:endParaRPr lang="ru-RU" sz="28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2428860" y="2428868"/>
            <a:ext cx="642942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Отрицательное предложение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Неодуш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                    </a:t>
            </a:r>
            <a:r>
              <a:rPr lang="ru-RU" sz="24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Одуш</a:t>
            </a:r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not anything          not anybody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4348" y="2143116"/>
            <a:ext cx="571504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- 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85852" y="2828836"/>
            <a:ext cx="68580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There is 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not anything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on the chair.</a:t>
            </a:r>
          </a:p>
          <a:p>
            <a:pPr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There is 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not anybody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in the room.</a:t>
            </a:r>
          </a:p>
          <a:p>
            <a:pPr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There is 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not something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in the bag.</a:t>
            </a:r>
          </a:p>
          <a:p>
            <a:pPr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There is 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not anybody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in the garden.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dirty="0" smtClean="0"/>
              <a:t>No                Nothing                Nobody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857364"/>
            <a:ext cx="571504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- 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28728" y="2828836"/>
            <a:ext cx="60007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There is 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nothing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on the chair.</a:t>
            </a:r>
          </a:p>
          <a:p>
            <a:pPr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There is 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nobody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in the room.</a:t>
            </a:r>
          </a:p>
          <a:p>
            <a:pPr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There is 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nothing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in the bag.</a:t>
            </a:r>
          </a:p>
          <a:p>
            <a:pPr>
              <a:buNone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There is 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nobody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in the garden.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2214546" y="1928802"/>
            <a:ext cx="71438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642918"/>
            <a:ext cx="8072494" cy="5786478"/>
          </a:xfrm>
        </p:spPr>
        <p:txBody>
          <a:bodyPr>
            <a:normAutofit/>
          </a:bodyPr>
          <a:lstStyle/>
          <a:p>
            <a:r>
              <a:rPr lang="en-US" sz="2800" b="1" i="1" dirty="0" smtClean="0">
                <a:solidFill>
                  <a:schemeClr val="tx1"/>
                </a:solidFill>
              </a:rPr>
              <a:t>      Not anything   =     Nothing  </a:t>
            </a:r>
          </a:p>
          <a:p>
            <a:endParaRPr lang="en-US" sz="2800" b="1" i="1" dirty="0" smtClean="0">
              <a:solidFill>
                <a:schemeClr val="tx1"/>
              </a:solidFill>
            </a:endParaRPr>
          </a:p>
          <a:p>
            <a:r>
              <a:rPr lang="en-US" sz="2800" dirty="0" smtClean="0">
                <a:solidFill>
                  <a:schemeClr val="tx1"/>
                </a:solidFill>
              </a:rPr>
              <a:t>There is </a:t>
            </a:r>
            <a:r>
              <a:rPr lang="en-US" sz="2800" b="1" i="1" dirty="0" smtClean="0">
                <a:solidFill>
                  <a:srgbClr val="C00000"/>
                </a:solidFill>
              </a:rPr>
              <a:t>not anything </a:t>
            </a:r>
            <a:r>
              <a:rPr lang="en-US" sz="2800" dirty="0" smtClean="0">
                <a:solidFill>
                  <a:schemeClr val="tx1"/>
                </a:solidFill>
              </a:rPr>
              <a:t>in my bag. = </a:t>
            </a:r>
          </a:p>
          <a:p>
            <a:r>
              <a:rPr lang="en-US" dirty="0" smtClean="0"/>
              <a:t>     </a:t>
            </a:r>
          </a:p>
          <a:p>
            <a:r>
              <a:rPr lang="en-US" sz="2800" dirty="0" smtClean="0">
                <a:solidFill>
                  <a:schemeClr val="tx1"/>
                </a:solidFill>
              </a:rPr>
              <a:t>There is </a:t>
            </a:r>
            <a:r>
              <a:rPr lang="en-US" sz="2800" b="1" i="1" dirty="0" smtClean="0">
                <a:solidFill>
                  <a:srgbClr val="C00000"/>
                </a:solidFill>
              </a:rPr>
              <a:t>nothing</a:t>
            </a:r>
            <a:r>
              <a:rPr lang="en-US" sz="2800" dirty="0" smtClean="0">
                <a:solidFill>
                  <a:schemeClr val="tx1"/>
                </a:solidFill>
              </a:rPr>
              <a:t> in my bag.           </a:t>
            </a:r>
          </a:p>
          <a:p>
            <a:endParaRPr lang="en-US" sz="2800" b="1" i="1" dirty="0" smtClean="0">
              <a:solidFill>
                <a:schemeClr val="tx1"/>
              </a:solidFill>
            </a:endParaRPr>
          </a:p>
          <a:p>
            <a:r>
              <a:rPr lang="en-US" sz="2800" dirty="0" smtClean="0">
                <a:solidFill>
                  <a:schemeClr val="tx1"/>
                </a:solidFill>
              </a:rPr>
              <a:t>There is not </a:t>
            </a:r>
            <a:r>
              <a:rPr lang="en-US" sz="2800" b="1" i="1" dirty="0" smtClean="0">
                <a:solidFill>
                  <a:srgbClr val="C00000"/>
                </a:solidFill>
              </a:rPr>
              <a:t>anything</a:t>
            </a:r>
            <a:r>
              <a:rPr lang="en-US" sz="2800" dirty="0" smtClean="0">
                <a:solidFill>
                  <a:schemeClr val="tx1"/>
                </a:solidFill>
              </a:rPr>
              <a:t> in the box. =</a:t>
            </a:r>
          </a:p>
          <a:p>
            <a:endParaRPr lang="en-US" dirty="0" smtClean="0"/>
          </a:p>
          <a:p>
            <a:r>
              <a:rPr lang="en-US" sz="2800" dirty="0" smtClean="0">
                <a:solidFill>
                  <a:schemeClr val="tx1"/>
                </a:solidFill>
              </a:rPr>
              <a:t>There is </a:t>
            </a:r>
            <a:r>
              <a:rPr lang="en-US" sz="2800" b="1" i="1" dirty="0" smtClean="0">
                <a:solidFill>
                  <a:srgbClr val="C00000"/>
                </a:solidFill>
              </a:rPr>
              <a:t>nothing</a:t>
            </a:r>
            <a:r>
              <a:rPr lang="en-US" sz="2800" dirty="0" smtClean="0">
                <a:solidFill>
                  <a:schemeClr val="tx1"/>
                </a:solidFill>
              </a:rPr>
              <a:t> in the box.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4071934" y="2071678"/>
            <a:ext cx="14287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4214810" y="4286256"/>
            <a:ext cx="142876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3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pPr algn="ctr">
              <a:buNone/>
            </a:pPr>
            <a:r>
              <a:rPr lang="en-US" b="1" i="1" dirty="0" smtClean="0"/>
              <a:t>       Not  anybody  =     Nobody</a:t>
            </a:r>
          </a:p>
          <a:p>
            <a:endParaRPr lang="en-US" b="1" i="1" dirty="0" smtClean="0"/>
          </a:p>
          <a:p>
            <a:pPr>
              <a:buNone/>
            </a:pPr>
            <a:r>
              <a:rPr lang="en-US" dirty="0" smtClean="0"/>
              <a:t>             There is </a:t>
            </a:r>
            <a:r>
              <a:rPr lang="en-US" b="1" i="1" dirty="0" smtClean="0">
                <a:solidFill>
                  <a:srgbClr val="C00000"/>
                </a:solidFill>
              </a:rPr>
              <a:t>not anybody </a:t>
            </a:r>
            <a:r>
              <a:rPr lang="en-US" dirty="0" smtClean="0"/>
              <a:t>in my room. =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              There is </a:t>
            </a:r>
            <a:r>
              <a:rPr lang="en-US" b="1" i="1" dirty="0" smtClean="0">
                <a:solidFill>
                  <a:srgbClr val="C00000"/>
                </a:solidFill>
              </a:rPr>
              <a:t>nobody</a:t>
            </a:r>
            <a:r>
              <a:rPr lang="en-US" dirty="0" smtClean="0"/>
              <a:t> in my room.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       There is </a:t>
            </a:r>
            <a:r>
              <a:rPr lang="en-US" b="1" i="1" dirty="0" smtClean="0">
                <a:solidFill>
                  <a:srgbClr val="C00000"/>
                </a:solidFill>
              </a:rPr>
              <a:t>not anybody  </a:t>
            </a:r>
            <a:r>
              <a:rPr lang="en-US" dirty="0" smtClean="0"/>
              <a:t>in the zoo. =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        There is </a:t>
            </a:r>
            <a:r>
              <a:rPr lang="en-US" b="1" i="1" dirty="0" smtClean="0">
                <a:solidFill>
                  <a:srgbClr val="C00000"/>
                </a:solidFill>
              </a:rPr>
              <a:t>nobody</a:t>
            </a:r>
            <a:r>
              <a:rPr lang="en-US" dirty="0" smtClean="0"/>
              <a:t> in the zoo.</a:t>
            </a:r>
            <a:endParaRPr lang="ru-RU" dirty="0"/>
          </a:p>
        </p:txBody>
      </p:sp>
      <p:sp>
        <p:nvSpPr>
          <p:cNvPr id="6" name="Стрелка вниз 5"/>
          <p:cNvSpPr/>
          <p:nvPr/>
        </p:nvSpPr>
        <p:spPr>
          <a:xfrm>
            <a:off x="4000496" y="4714884"/>
            <a:ext cx="14287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 flipH="1">
            <a:off x="3929058" y="2428868"/>
            <a:ext cx="152400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3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428604"/>
            <a:ext cx="8429684" cy="6143668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pPr>
              <a:buNone/>
            </a:pPr>
            <a:r>
              <a:rPr lang="en-US" dirty="0" smtClean="0"/>
              <a:t> He </a:t>
            </a:r>
            <a:r>
              <a:rPr lang="en-US" dirty="0" smtClean="0">
                <a:solidFill>
                  <a:srgbClr val="00B050"/>
                </a:solidFill>
              </a:rPr>
              <a:t>did</a:t>
            </a:r>
            <a:r>
              <a:rPr lang="en-US" dirty="0" smtClean="0">
                <a:solidFill>
                  <a:srgbClr val="FF0000"/>
                </a:solidFill>
              </a:rPr>
              <a:t>n`t</a:t>
            </a:r>
            <a:r>
              <a:rPr lang="en-US" dirty="0" smtClean="0"/>
              <a:t> see </a:t>
            </a:r>
            <a:r>
              <a:rPr lang="en-US" dirty="0" smtClean="0">
                <a:solidFill>
                  <a:srgbClr val="FF0000"/>
                </a:solidFill>
              </a:rPr>
              <a:t>anything</a:t>
            </a:r>
            <a:r>
              <a:rPr lang="en-US" dirty="0" smtClean="0"/>
              <a:t> on the table.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</a:t>
            </a:r>
            <a:r>
              <a:rPr lang="en-US" dirty="0" smtClean="0">
                <a:solidFill>
                  <a:srgbClr val="FF0000"/>
                </a:solidFill>
              </a:rPr>
              <a:t>saw                                     </a:t>
            </a:r>
          </a:p>
          <a:p>
            <a:pPr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He saw nothing on the table.</a:t>
            </a:r>
          </a:p>
          <a:p>
            <a:pPr>
              <a:buNone/>
            </a:pP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We </a:t>
            </a:r>
            <a:r>
              <a:rPr lang="en-US" dirty="0" smtClean="0">
                <a:solidFill>
                  <a:srgbClr val="00B050"/>
                </a:solidFill>
              </a:rPr>
              <a:t>did</a:t>
            </a:r>
            <a:r>
              <a:rPr lang="en-US" dirty="0" smtClean="0">
                <a:solidFill>
                  <a:srgbClr val="FF0000"/>
                </a:solidFill>
              </a:rPr>
              <a:t>n`t </a:t>
            </a:r>
            <a:r>
              <a:rPr lang="en-US" dirty="0" smtClean="0"/>
              <a:t>meet</a:t>
            </a:r>
            <a:r>
              <a:rPr lang="en-US" dirty="0" smtClean="0">
                <a:solidFill>
                  <a:srgbClr val="FF0000"/>
                </a:solidFill>
              </a:rPr>
              <a:t> anybody </a:t>
            </a:r>
            <a:r>
              <a:rPr lang="en-US" dirty="0" smtClean="0"/>
              <a:t>in the street.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          </a:t>
            </a:r>
            <a:r>
              <a:rPr lang="en-US" dirty="0" smtClean="0">
                <a:solidFill>
                  <a:srgbClr val="FF0000"/>
                </a:solidFill>
              </a:rPr>
              <a:t> met</a:t>
            </a:r>
          </a:p>
          <a:p>
            <a:pPr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We met nobody in the street.</a:t>
            </a: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1643042" y="928670"/>
            <a:ext cx="1571636" cy="85725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5400000">
            <a:off x="2857488" y="1357298"/>
            <a:ext cx="785818" cy="714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5400000">
            <a:off x="1393009" y="964389"/>
            <a:ext cx="928694" cy="71438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16200000" flipH="1">
            <a:off x="928662" y="1214422"/>
            <a:ext cx="857256" cy="28575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16200000" flipH="1">
            <a:off x="1357290" y="3929066"/>
            <a:ext cx="785818" cy="64294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>
            <a:off x="2000232" y="3857628"/>
            <a:ext cx="857256" cy="71438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2071670" y="3857628"/>
            <a:ext cx="1357322" cy="7858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rot="5400000">
            <a:off x="3286116" y="4000504"/>
            <a:ext cx="785818" cy="50006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500298" y="1643050"/>
            <a:ext cx="14766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C00000"/>
                </a:solidFill>
              </a:rPr>
              <a:t>nothing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928926" y="4500570"/>
            <a:ext cx="1452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rgbClr val="C00000"/>
                </a:solidFill>
              </a:rPr>
              <a:t>nobody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85728"/>
            <a:ext cx="8358246" cy="6143668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Say it in a different way! Check your answers!</a:t>
            </a:r>
          </a:p>
          <a:p>
            <a:pPr algn="ctr"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400" dirty="0" smtClean="0"/>
              <a:t>The teacher </a:t>
            </a:r>
            <a:r>
              <a:rPr lang="en-US" sz="2400" dirty="0" smtClean="0">
                <a:solidFill>
                  <a:srgbClr val="00B050"/>
                </a:solidFill>
              </a:rPr>
              <a:t>did</a:t>
            </a:r>
            <a:r>
              <a:rPr lang="en-US" sz="2400" dirty="0" smtClean="0">
                <a:solidFill>
                  <a:srgbClr val="C00000"/>
                </a:solidFill>
              </a:rPr>
              <a:t>n`t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B050"/>
                </a:solidFill>
              </a:rPr>
              <a:t>ask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anybody</a:t>
            </a:r>
            <a:r>
              <a:rPr lang="en-US" sz="2400" dirty="0" smtClean="0"/>
              <a:t> at the lesson.</a:t>
            </a:r>
          </a:p>
          <a:p>
            <a:pPr>
              <a:buNone/>
            </a:pPr>
            <a:r>
              <a:rPr lang="en-US" sz="2400" i="1" dirty="0" smtClean="0"/>
              <a:t>The teacher asked nobody at the lesson.</a:t>
            </a:r>
          </a:p>
          <a:p>
            <a:pPr>
              <a:buNone/>
            </a:pPr>
            <a:r>
              <a:rPr lang="en-US" sz="2400" dirty="0" smtClean="0"/>
              <a:t>I </a:t>
            </a:r>
            <a:r>
              <a:rPr lang="en-US" sz="2400" dirty="0" smtClean="0">
                <a:solidFill>
                  <a:srgbClr val="00B050"/>
                </a:solidFill>
              </a:rPr>
              <a:t>did</a:t>
            </a:r>
            <a:r>
              <a:rPr lang="en-US" sz="2400" dirty="0" smtClean="0">
                <a:solidFill>
                  <a:srgbClr val="C00000"/>
                </a:solidFill>
              </a:rPr>
              <a:t>n`t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B050"/>
                </a:solidFill>
              </a:rPr>
              <a:t>buy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anything</a:t>
            </a:r>
            <a:r>
              <a:rPr lang="en-US" sz="2400" dirty="0" smtClean="0"/>
              <a:t> in the shop.</a:t>
            </a:r>
          </a:p>
          <a:p>
            <a:pPr>
              <a:buNone/>
            </a:pPr>
            <a:r>
              <a:rPr lang="en-US" sz="2400" i="1" dirty="0" smtClean="0"/>
              <a:t>I bought nothing in the shop.</a:t>
            </a:r>
          </a:p>
          <a:p>
            <a:pPr>
              <a:buNone/>
            </a:pPr>
            <a:r>
              <a:rPr lang="en-US" sz="2400" dirty="0" smtClean="0"/>
              <a:t>He </a:t>
            </a:r>
            <a:r>
              <a:rPr lang="en-US" sz="2400" dirty="0" smtClean="0">
                <a:solidFill>
                  <a:srgbClr val="00B050"/>
                </a:solidFill>
              </a:rPr>
              <a:t>did</a:t>
            </a:r>
            <a:r>
              <a:rPr lang="en-US" sz="2400" dirty="0" smtClean="0">
                <a:solidFill>
                  <a:srgbClr val="C00000"/>
                </a:solidFill>
              </a:rPr>
              <a:t>n`t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B050"/>
                </a:solidFill>
              </a:rPr>
              <a:t>speak</a:t>
            </a:r>
            <a:r>
              <a:rPr lang="en-US" sz="2400" dirty="0" smtClean="0"/>
              <a:t> to </a:t>
            </a:r>
            <a:r>
              <a:rPr lang="en-US" sz="2400" dirty="0" smtClean="0">
                <a:solidFill>
                  <a:srgbClr val="C00000"/>
                </a:solidFill>
              </a:rPr>
              <a:t>anybody</a:t>
            </a:r>
            <a:r>
              <a:rPr lang="en-US" sz="2400" dirty="0" smtClean="0"/>
              <a:t> yesterday.</a:t>
            </a:r>
          </a:p>
          <a:p>
            <a:pPr>
              <a:buNone/>
            </a:pPr>
            <a:r>
              <a:rPr lang="en-US" sz="2400" i="1" dirty="0" smtClean="0"/>
              <a:t>He spoke to nobody yesterday.</a:t>
            </a:r>
          </a:p>
          <a:p>
            <a:pPr>
              <a:buNone/>
            </a:pPr>
            <a:r>
              <a:rPr lang="en-US" sz="2400" dirty="0" smtClean="0"/>
              <a:t>The girl </a:t>
            </a:r>
            <a:r>
              <a:rPr lang="en-US" sz="2400" dirty="0" smtClean="0">
                <a:solidFill>
                  <a:srgbClr val="00B050"/>
                </a:solidFill>
              </a:rPr>
              <a:t>did</a:t>
            </a:r>
            <a:r>
              <a:rPr lang="en-US" sz="2400" dirty="0" smtClean="0">
                <a:solidFill>
                  <a:srgbClr val="C00000"/>
                </a:solidFill>
              </a:rPr>
              <a:t>n`t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B050"/>
                </a:solidFill>
              </a:rPr>
              <a:t>watch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anything</a:t>
            </a:r>
            <a:r>
              <a:rPr lang="en-US" sz="2400" dirty="0" smtClean="0"/>
              <a:t> on TV.</a:t>
            </a:r>
          </a:p>
          <a:p>
            <a:pPr>
              <a:buNone/>
            </a:pPr>
            <a:r>
              <a:rPr lang="en-US" sz="2400" i="1" dirty="0" smtClean="0"/>
              <a:t>The girl watched nothing on TV.</a:t>
            </a:r>
          </a:p>
          <a:p>
            <a:pPr>
              <a:buNone/>
            </a:pPr>
            <a:r>
              <a:rPr lang="en-US" sz="2400" dirty="0" smtClean="0"/>
              <a:t>They </a:t>
            </a:r>
            <a:r>
              <a:rPr lang="en-US" sz="2400" dirty="0" smtClean="0">
                <a:solidFill>
                  <a:srgbClr val="00B050"/>
                </a:solidFill>
              </a:rPr>
              <a:t>did</a:t>
            </a:r>
            <a:r>
              <a:rPr lang="en-US" sz="2400" dirty="0" smtClean="0">
                <a:solidFill>
                  <a:srgbClr val="C00000"/>
                </a:solidFill>
              </a:rPr>
              <a:t>n`t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B050"/>
                </a:solidFill>
              </a:rPr>
              <a:t>help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anybody</a:t>
            </a:r>
            <a:r>
              <a:rPr lang="en-US" sz="2400" dirty="0" smtClean="0"/>
              <a:t> in the garden.</a:t>
            </a:r>
          </a:p>
          <a:p>
            <a:pPr>
              <a:buNone/>
            </a:pPr>
            <a:r>
              <a:rPr lang="en-US" sz="2400" i="1" dirty="0" smtClean="0"/>
              <a:t>They helped nobody in the garden.</a:t>
            </a:r>
          </a:p>
          <a:p>
            <a:pPr>
              <a:buNone/>
            </a:pPr>
            <a:r>
              <a:rPr lang="en-US" sz="2400" dirty="0" smtClean="0"/>
              <a:t>She </a:t>
            </a:r>
            <a:r>
              <a:rPr lang="en-US" sz="2400" dirty="0" smtClean="0">
                <a:solidFill>
                  <a:srgbClr val="00B050"/>
                </a:solidFill>
              </a:rPr>
              <a:t>did</a:t>
            </a:r>
            <a:r>
              <a:rPr lang="en-US" sz="2400" dirty="0" smtClean="0">
                <a:solidFill>
                  <a:srgbClr val="C00000"/>
                </a:solidFill>
              </a:rPr>
              <a:t>n`t</a:t>
            </a:r>
            <a:r>
              <a:rPr lang="en-US" sz="2400" dirty="0" smtClean="0">
                <a:solidFill>
                  <a:srgbClr val="00B050"/>
                </a:solidFill>
              </a:rPr>
              <a:t> phone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anybody</a:t>
            </a:r>
            <a:r>
              <a:rPr lang="en-US" sz="2400" dirty="0" smtClean="0"/>
              <a:t> after school.</a:t>
            </a:r>
          </a:p>
          <a:p>
            <a:pPr>
              <a:buNone/>
            </a:pPr>
            <a:r>
              <a:rPr lang="en-US" sz="2400" i="1" dirty="0" smtClean="0"/>
              <a:t>She phoned nobody after school.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3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Источники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dirty="0" smtClean="0"/>
              <a:t>О.В. Афанасьева, Программа 5- 9 </a:t>
            </a:r>
            <a:r>
              <a:rPr lang="ru-RU" sz="2800" dirty="0" err="1" smtClean="0"/>
              <a:t>кл</a:t>
            </a:r>
            <a:r>
              <a:rPr lang="ru-RU" sz="2800" dirty="0" smtClean="0"/>
              <a:t>. «</a:t>
            </a:r>
            <a:r>
              <a:rPr lang="en-US" sz="2800" dirty="0" smtClean="0"/>
              <a:t>Rainbow English</a:t>
            </a:r>
            <a:r>
              <a:rPr lang="ru-RU" sz="2800" dirty="0" smtClean="0"/>
              <a:t>», ООО «Дрофа», 2018 г.</a:t>
            </a:r>
          </a:p>
          <a:p>
            <a:pPr>
              <a:buNone/>
            </a:pPr>
            <a:r>
              <a:rPr lang="ru-RU" sz="2800" dirty="0" smtClean="0"/>
              <a:t>О.В. Афанасьева, Книга для учителя «</a:t>
            </a:r>
            <a:r>
              <a:rPr lang="en-US" sz="2800" dirty="0" smtClean="0"/>
              <a:t>Rainbow English</a:t>
            </a:r>
            <a:r>
              <a:rPr lang="ru-RU" sz="2800" dirty="0" smtClean="0"/>
              <a:t>», ООО «Дрофа», 2018 г.</a:t>
            </a:r>
          </a:p>
          <a:p>
            <a:pPr>
              <a:buNone/>
            </a:pPr>
            <a:r>
              <a:rPr lang="ru-RU" sz="2800" dirty="0" smtClean="0"/>
              <a:t>О.В. Афанасьева, И.В. Михеева, учебник Английский язык, 6 класс, 2017 г.</a:t>
            </a:r>
          </a:p>
          <a:p>
            <a:pPr>
              <a:buNone/>
            </a:pPr>
            <a:r>
              <a:rPr lang="ru-RU" sz="2800" dirty="0" smtClean="0"/>
              <a:t>Т.Ю.Дроздова, учебное пособие «</a:t>
            </a:r>
            <a:r>
              <a:rPr lang="en-US" sz="2800" dirty="0" smtClean="0"/>
              <a:t>English Grammar</a:t>
            </a:r>
            <a:r>
              <a:rPr lang="ru-RU" sz="2800" dirty="0" smtClean="0"/>
              <a:t>», Антология, Санкт-Петербург</a:t>
            </a:r>
            <a:endParaRPr lang="en-US" sz="2800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521</Words>
  <Application>Microsoft Office PowerPoint</Application>
  <PresentationFormat>Экран (4:3)</PresentationFormat>
  <Paragraphs>94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Вопросительное предложение</vt:lpstr>
      <vt:lpstr>Отрицательное предложение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Yuri</dc:creator>
  <cp:lastModifiedBy>Пользователь Windows</cp:lastModifiedBy>
  <cp:revision>38</cp:revision>
  <dcterms:created xsi:type="dcterms:W3CDTF">2018-09-09T13:34:54Z</dcterms:created>
  <dcterms:modified xsi:type="dcterms:W3CDTF">2025-01-16T14:52:52Z</dcterms:modified>
</cp:coreProperties>
</file>